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48df93cea7_2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48df93cea7_2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8df93cea7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8df93cea7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48df93cea7_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48df93cea7_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48df93cea7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48df93cea7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48df93cea7_2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48df93cea7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48df93cea7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48df93cea7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48df93cea7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48df93cea7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48df93cea7_2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48df93cea7_2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48df93cea7_2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48df93cea7_2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48df93cea7_2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48df93cea7_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48df93cea7_2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48df93cea7_2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48df93cea7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48df93cea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48df93cea7_2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48df93cea7_2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48df93cea7_2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48df93cea7_2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48df93cea7_2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48df93cea7_2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48df93cea7_2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48df93cea7_2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48df93cea7_2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48df93cea7_2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48df93cea7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48df93cea7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48df93cea7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48df93cea7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48df93cea7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48df93cea7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25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457200" lvl="0" marL="0" rtl="0" algn="l">
              <a:spcBef>
                <a:spcPts val="0"/>
              </a:spcBef>
              <a:spcAft>
                <a:spcPts val="0"/>
              </a:spcAft>
              <a:buNone/>
            </a:pPr>
            <a:r>
              <a:rPr lang="en"/>
              <a:t> 				     </a:t>
            </a:r>
            <a:r>
              <a:rPr b="1" lang="en">
                <a:solidFill>
                  <a:schemeClr val="lt1"/>
                </a:solidFill>
              </a:rPr>
              <a:t>GO BRONCOS!!</a:t>
            </a:r>
            <a:endParaRPr b="1">
              <a:solidFill>
                <a:schemeClr val="lt1"/>
              </a:solidFill>
            </a:endParaRPr>
          </a:p>
        </p:txBody>
      </p:sp>
      <p:sp>
        <p:nvSpPr>
          <p:cNvPr id="55" name="Google Shape;55;p1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6" name="Google Shape;56;p13"/>
          <p:cNvPicPr preferRelativeResize="0"/>
          <p:nvPr/>
        </p:nvPicPr>
        <p:blipFill>
          <a:blip r:embed="rId3">
            <a:alphaModFix/>
          </a:blip>
          <a:stretch>
            <a:fillRect/>
          </a:stretch>
        </p:blipFill>
        <p:spPr>
          <a:xfrm>
            <a:off x="2615726" y="1152475"/>
            <a:ext cx="3673250" cy="32503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Write it Down!!</a:t>
            </a:r>
            <a:endParaRPr/>
          </a:p>
        </p:txBody>
      </p:sp>
      <p:sp>
        <p:nvSpPr>
          <p:cNvPr id="114" name="Google Shape;114;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400"/>
              <a:t>Write down a to do list, which will lead to prioritization</a:t>
            </a:r>
            <a:br>
              <a:rPr lang="en" sz="2400"/>
            </a:br>
            <a:br>
              <a:rPr lang="en" sz="2400"/>
            </a:br>
            <a:r>
              <a:rPr lang="en" sz="2400"/>
              <a:t>USE THE BLOCK SCHEDULE</a:t>
            </a:r>
            <a:br>
              <a:rPr lang="en" sz="2400"/>
            </a:br>
            <a:br>
              <a:rPr lang="en" sz="2400"/>
            </a:br>
            <a:r>
              <a:rPr lang="en" sz="2400"/>
              <a:t>Know what is coming for you, and plan ahead too</a:t>
            </a:r>
            <a:br>
              <a:rPr lang="en" sz="2400"/>
            </a:br>
            <a:endParaRPr sz="2400"/>
          </a:p>
        </p:txBody>
      </p:sp>
      <p:pic>
        <p:nvPicPr>
          <p:cNvPr id="115" name="Google Shape;115;p22"/>
          <p:cNvPicPr preferRelativeResize="0"/>
          <p:nvPr/>
        </p:nvPicPr>
        <p:blipFill>
          <a:blip r:embed="rId3">
            <a:alphaModFix/>
          </a:blip>
          <a:stretch>
            <a:fillRect/>
          </a:stretch>
        </p:blipFill>
        <p:spPr>
          <a:xfrm>
            <a:off x="6901309" y="1620300"/>
            <a:ext cx="1931000" cy="14289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Know when to say no</a:t>
            </a:r>
            <a:endParaRPr/>
          </a:p>
        </p:txBody>
      </p:sp>
      <p:sp>
        <p:nvSpPr>
          <p:cNvPr id="121" name="Google Shape;121;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3600"/>
              <a:t>Time management helps, but doesn’t make you have a time turner</a:t>
            </a:r>
            <a:br>
              <a:rPr lang="en" sz="3600"/>
            </a:br>
            <a:br>
              <a:rPr lang="en" sz="3600"/>
            </a:br>
            <a:r>
              <a:rPr lang="en" sz="3600"/>
              <a:t>Know how much you can handle</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PRIORITIZE</a:t>
            </a:r>
            <a:endParaRPr/>
          </a:p>
        </p:txBody>
      </p:sp>
      <p:sp>
        <p:nvSpPr>
          <p:cNvPr id="127" name="Google Shape;127;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8" name="Google Shape;128;p24"/>
          <p:cNvPicPr preferRelativeResize="0"/>
          <p:nvPr/>
        </p:nvPicPr>
        <p:blipFill>
          <a:blip r:embed="rId3">
            <a:alphaModFix/>
          </a:blip>
          <a:stretch>
            <a:fillRect/>
          </a:stretch>
        </p:blipFill>
        <p:spPr>
          <a:xfrm>
            <a:off x="1357050" y="1152475"/>
            <a:ext cx="6164626" cy="3082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Setting Aside Time</a:t>
            </a:r>
            <a:endParaRPr/>
          </a:p>
        </p:txBody>
      </p:sp>
      <p:sp>
        <p:nvSpPr>
          <p:cNvPr id="134" name="Google Shape;134;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3000"/>
              <a:t>You will NEVER be 100% efficient, give yourself extra time</a:t>
            </a:r>
            <a:br>
              <a:rPr lang="en" sz="3000"/>
            </a:br>
            <a:br>
              <a:rPr lang="en" sz="3000"/>
            </a:br>
            <a:r>
              <a:rPr lang="en" sz="3000"/>
              <a:t>People often underestimate how long tasks will take them - trick your brain</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Know YOURSELF</a:t>
            </a:r>
            <a:endParaRPr/>
          </a:p>
        </p:txBody>
      </p:sp>
      <p:sp>
        <p:nvSpPr>
          <p:cNvPr id="140" name="Google Shape;140;p26"/>
          <p:cNvSpPr txBox="1"/>
          <p:nvPr>
            <p:ph idx="1" type="body"/>
          </p:nvPr>
        </p:nvSpPr>
        <p:spPr>
          <a:xfrm>
            <a:off x="311700" y="1152475"/>
            <a:ext cx="8520600" cy="3801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3000"/>
              <a:t>How long do assignments take? Block off that amount of time. Make real estimates (usually around the same time for each class consistently)</a:t>
            </a:r>
            <a:br>
              <a:rPr lang="en" sz="3000"/>
            </a:br>
            <a:br>
              <a:rPr lang="en" sz="3000"/>
            </a:br>
            <a:r>
              <a:rPr lang="en" sz="3000"/>
              <a:t>Do somewhat easy tasks first because getting started moves the machine - DON’T if you’re a “I deserve a break” type of person</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TAKE A POWER NAP</a:t>
            </a:r>
            <a:endParaRPr/>
          </a:p>
        </p:txBody>
      </p:sp>
      <p:sp>
        <p:nvSpPr>
          <p:cNvPr id="146" name="Google Shape;146;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3000"/>
              <a:t>Sleep is CRUCIAL in retaining memory and for your body to function. Try to sleep from 10-6.</a:t>
            </a:r>
            <a:br>
              <a:rPr lang="en" sz="3000"/>
            </a:br>
            <a:br>
              <a:rPr lang="en" sz="3000"/>
            </a:br>
            <a:r>
              <a:rPr lang="en" sz="3000"/>
              <a:t>If you’re studying and you’re tired, you’re accomplishing little. Take a short 20 min nap and then get back to work being refreshed</a:t>
            </a:r>
            <a:endParaRPr sz="3000"/>
          </a:p>
        </p:txBody>
      </p:sp>
      <p:pic>
        <p:nvPicPr>
          <p:cNvPr id="147" name="Google Shape;147;p27"/>
          <p:cNvPicPr preferRelativeResize="0"/>
          <p:nvPr/>
        </p:nvPicPr>
        <p:blipFill>
          <a:blip r:embed="rId3">
            <a:alphaModFix/>
          </a:blip>
          <a:stretch>
            <a:fillRect/>
          </a:stretch>
        </p:blipFill>
        <p:spPr>
          <a:xfrm>
            <a:off x="6098300" y="135213"/>
            <a:ext cx="1192325" cy="1192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Get Ready to Accomplish!</a:t>
            </a:r>
            <a:endParaRPr/>
          </a:p>
        </p:txBody>
      </p:sp>
      <p:sp>
        <p:nvSpPr>
          <p:cNvPr id="153" name="Google Shape;153;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3000"/>
              <a:t>Being on a roll helps a lot in finishing tasks</a:t>
            </a:r>
            <a:br>
              <a:rPr lang="en" sz="3000"/>
            </a:br>
            <a:br>
              <a:rPr lang="en" sz="3000"/>
            </a:br>
            <a:r>
              <a:rPr lang="en" sz="3000"/>
              <a:t>PREP. Get all your snacks ready and read all your notifications. This lets you consistently do your work without being distracted by other tasks. </a:t>
            </a:r>
            <a:endParaRPr sz="3000"/>
          </a:p>
        </p:txBody>
      </p:sp>
      <p:pic>
        <p:nvPicPr>
          <p:cNvPr id="154" name="Google Shape;154;p28"/>
          <p:cNvPicPr preferRelativeResize="0"/>
          <p:nvPr/>
        </p:nvPicPr>
        <p:blipFill>
          <a:blip r:embed="rId3">
            <a:alphaModFix/>
          </a:blip>
          <a:stretch>
            <a:fillRect/>
          </a:stretch>
        </p:blipFill>
        <p:spPr>
          <a:xfrm>
            <a:off x="6729661" y="212762"/>
            <a:ext cx="1556964" cy="1037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Put it in your CALENDAR</a:t>
            </a:r>
            <a:endParaRPr/>
          </a:p>
        </p:txBody>
      </p:sp>
      <p:sp>
        <p:nvSpPr>
          <p:cNvPr id="160" name="Google Shape;160;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3000"/>
              <a:t>Know when things happen, and schedule things so there’s no conflict; helps you remember events in the far future</a:t>
            </a:r>
            <a:br>
              <a:rPr lang="en" sz="3000"/>
            </a:br>
            <a:endParaRPr sz="3000"/>
          </a:p>
        </p:txBody>
      </p:sp>
      <p:pic>
        <p:nvPicPr>
          <p:cNvPr id="161" name="Google Shape;161;p29"/>
          <p:cNvPicPr preferRelativeResize="0"/>
          <p:nvPr/>
        </p:nvPicPr>
        <p:blipFill>
          <a:blip r:embed="rId3">
            <a:alphaModFix/>
          </a:blip>
          <a:stretch>
            <a:fillRect/>
          </a:stretch>
        </p:blipFill>
        <p:spPr>
          <a:xfrm>
            <a:off x="3731574" y="2571750"/>
            <a:ext cx="4409552" cy="23150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Create a BALANCED schedule</a:t>
            </a:r>
            <a:endParaRPr/>
          </a:p>
        </p:txBody>
      </p:sp>
      <p:sp>
        <p:nvSpPr>
          <p:cNvPr id="167" name="Google Shape;167;p30"/>
          <p:cNvSpPr txBox="1"/>
          <p:nvPr>
            <p:ph idx="1" type="body"/>
          </p:nvPr>
        </p:nvSpPr>
        <p:spPr>
          <a:xfrm>
            <a:off x="338675"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Don’t take on too much at once, or you’ll burn out and no longer be able to go on, which is WORSE than not doing one or two things in the moment</a:t>
            </a:r>
            <a:br>
              <a:rPr lang="en"/>
            </a:br>
            <a:br>
              <a:rPr lang="en"/>
            </a:br>
            <a:r>
              <a:rPr lang="en"/>
              <a:t>You MUST set aside time for yourself. Time to be with your family, friends, and exercise is not an option, or something that takes time away from your studies. Treat yo self</a:t>
            </a:r>
            <a:endParaRPr/>
          </a:p>
        </p:txBody>
      </p:sp>
      <p:pic>
        <p:nvPicPr>
          <p:cNvPr id="168" name="Google Shape;168;p30"/>
          <p:cNvPicPr preferRelativeResize="0"/>
          <p:nvPr/>
        </p:nvPicPr>
        <p:blipFill>
          <a:blip r:embed="rId3">
            <a:alphaModFix/>
          </a:blip>
          <a:stretch>
            <a:fillRect/>
          </a:stretch>
        </p:blipFill>
        <p:spPr>
          <a:xfrm>
            <a:off x="3122600" y="2860563"/>
            <a:ext cx="2952750" cy="1552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Know Your Strengths</a:t>
            </a:r>
            <a:endParaRPr/>
          </a:p>
        </p:txBody>
      </p:sp>
      <p:sp>
        <p:nvSpPr>
          <p:cNvPr id="174" name="Google Shape;174;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3000"/>
              <a:t>Know what you can do, what you can’t do, and what you’re GOOD at! </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chemeClr val="lt1"/>
                </a:solidFill>
              </a:rPr>
              <a:t>Welcome to Dr. Lȇ’s English Class</a:t>
            </a:r>
            <a:endParaRPr b="1">
              <a:solidFill>
                <a:schemeClr val="lt1"/>
              </a:solidFill>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3" name="Google Shape;63;p14"/>
          <p:cNvPicPr preferRelativeResize="0"/>
          <p:nvPr/>
        </p:nvPicPr>
        <p:blipFill>
          <a:blip r:embed="rId3">
            <a:alphaModFix/>
          </a:blip>
          <a:stretch>
            <a:fillRect/>
          </a:stretch>
        </p:blipFill>
        <p:spPr>
          <a:xfrm>
            <a:off x="596200" y="1294150"/>
            <a:ext cx="7951600" cy="2648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2"/>
          <p:cNvPicPr preferRelativeResize="0"/>
          <p:nvPr/>
        </p:nvPicPr>
        <p:blipFill>
          <a:blip r:embed="rId3">
            <a:alphaModFix/>
          </a:blip>
          <a:stretch>
            <a:fillRect/>
          </a:stretch>
        </p:blipFill>
        <p:spPr>
          <a:xfrm>
            <a:off x="796413" y="447975"/>
            <a:ext cx="7551175" cy="42475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FF"/>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None/>
            </a:pPr>
            <a:r>
              <a:rPr b="1" lang="en" sz="2000" u="sng">
                <a:solidFill>
                  <a:srgbClr val="000000"/>
                </a:solidFill>
              </a:rPr>
              <a:t>Grading Scale:	</a:t>
            </a:r>
            <a:endParaRPr sz="2100"/>
          </a:p>
        </p:txBody>
      </p:sp>
      <p:sp>
        <p:nvSpPr>
          <p:cNvPr id="69" name="Google Shape;69;p15"/>
          <p:cNvSpPr txBox="1"/>
          <p:nvPr>
            <p:ph idx="1" type="body"/>
          </p:nvPr>
        </p:nvSpPr>
        <p:spPr>
          <a:xfrm>
            <a:off x="268950" y="114712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en" sz="1200" u="sng">
                <a:solidFill>
                  <a:srgbClr val="000000"/>
                </a:solidFill>
              </a:rPr>
              <a:t>			</a:t>
            </a:r>
            <a:endParaRPr b="1" sz="1200" u="sng">
              <a:solidFill>
                <a:srgbClr val="000000"/>
              </a:solidFill>
            </a:endParaRPr>
          </a:p>
          <a:p>
            <a:pPr indent="0" lvl="0" marL="0" rtl="0" algn="l">
              <a:spcBef>
                <a:spcPts val="1200"/>
              </a:spcBef>
              <a:spcAft>
                <a:spcPts val="0"/>
              </a:spcAft>
              <a:buNone/>
            </a:pPr>
            <a:r>
              <a:rPr lang="en" sz="1200">
                <a:solidFill>
                  <a:srgbClr val="000000"/>
                </a:solidFill>
              </a:rPr>
              <a:t>90-100% = A						</a:t>
            </a:r>
            <a:endParaRPr sz="1200">
              <a:solidFill>
                <a:srgbClr val="000000"/>
              </a:solidFill>
            </a:endParaRPr>
          </a:p>
          <a:p>
            <a:pPr indent="0" lvl="0" marL="0" rtl="0" algn="l">
              <a:spcBef>
                <a:spcPts val="1200"/>
              </a:spcBef>
              <a:spcAft>
                <a:spcPts val="0"/>
              </a:spcAft>
              <a:buNone/>
            </a:pPr>
            <a:r>
              <a:rPr lang="en" sz="1200">
                <a:solidFill>
                  <a:srgbClr val="000000"/>
                </a:solidFill>
              </a:rPr>
              <a:t>80-89.9% = B</a:t>
            </a:r>
            <a:endParaRPr sz="1200">
              <a:solidFill>
                <a:srgbClr val="000000"/>
              </a:solidFill>
            </a:endParaRPr>
          </a:p>
          <a:p>
            <a:pPr indent="0" lvl="0" marL="0" rtl="0" algn="l">
              <a:spcBef>
                <a:spcPts val="1200"/>
              </a:spcBef>
              <a:spcAft>
                <a:spcPts val="0"/>
              </a:spcAft>
              <a:buNone/>
            </a:pPr>
            <a:r>
              <a:rPr lang="en" sz="1200">
                <a:solidFill>
                  <a:srgbClr val="000000"/>
                </a:solidFill>
              </a:rPr>
              <a:t>70-79.9% = C</a:t>
            </a:r>
            <a:endParaRPr sz="1200">
              <a:solidFill>
                <a:srgbClr val="000000"/>
              </a:solidFill>
            </a:endParaRPr>
          </a:p>
          <a:p>
            <a:pPr indent="0" lvl="0" marL="0" rtl="0" algn="l">
              <a:spcBef>
                <a:spcPts val="1200"/>
              </a:spcBef>
              <a:spcAft>
                <a:spcPts val="0"/>
              </a:spcAft>
              <a:buNone/>
            </a:pPr>
            <a:r>
              <a:rPr lang="en" sz="1200">
                <a:solidFill>
                  <a:srgbClr val="000000"/>
                </a:solidFill>
              </a:rPr>
              <a:t>60-69.9% = D</a:t>
            </a:r>
            <a:endParaRPr sz="1200">
              <a:solidFill>
                <a:srgbClr val="000000"/>
              </a:solidFill>
            </a:endParaRPr>
          </a:p>
          <a:p>
            <a:pPr indent="0" lvl="0" marL="0" rtl="0" algn="l">
              <a:spcBef>
                <a:spcPts val="1200"/>
              </a:spcBef>
              <a:spcAft>
                <a:spcPts val="0"/>
              </a:spcAft>
              <a:buNone/>
            </a:pPr>
            <a:r>
              <a:rPr lang="en" sz="1200">
                <a:solidFill>
                  <a:srgbClr val="000000"/>
                </a:solidFill>
              </a:rPr>
              <a:t>59.9% &amp; below = F</a:t>
            </a:r>
            <a:endParaRPr sz="1200">
              <a:solidFill>
                <a:srgbClr val="000000"/>
              </a:solidFill>
            </a:endParaRPr>
          </a:p>
          <a:p>
            <a:pPr indent="0" lvl="0" marL="0" rtl="0" algn="l">
              <a:spcBef>
                <a:spcPts val="1200"/>
              </a:spcBef>
              <a:spcAft>
                <a:spcPts val="0"/>
              </a:spcAft>
              <a:buNone/>
            </a:pPr>
            <a:r>
              <a:rPr lang="en" sz="1200">
                <a:solidFill>
                  <a:srgbClr val="000000"/>
                </a:solidFill>
              </a:rPr>
              <a:t>(+/- used in scale)</a:t>
            </a:r>
            <a:endParaRPr sz="1200">
              <a:solidFill>
                <a:srgbClr val="000000"/>
              </a:solidFill>
            </a:endParaRPr>
          </a:p>
          <a:p>
            <a:pPr indent="0" lvl="0" marL="0" rtl="0" algn="l">
              <a:spcBef>
                <a:spcPts val="1200"/>
              </a:spcBef>
              <a:spcAft>
                <a:spcPts val="1200"/>
              </a:spcAft>
              <a:buNone/>
            </a:pPr>
            <a:r>
              <a:t/>
            </a:r>
            <a:endParaRPr sz="1200"/>
          </a:p>
        </p:txBody>
      </p:sp>
      <p:pic>
        <p:nvPicPr>
          <p:cNvPr id="70" name="Google Shape;70;p15"/>
          <p:cNvPicPr preferRelativeResize="0"/>
          <p:nvPr/>
        </p:nvPicPr>
        <p:blipFill>
          <a:blip r:embed="rId3">
            <a:alphaModFix/>
          </a:blip>
          <a:stretch>
            <a:fillRect/>
          </a:stretch>
        </p:blipFill>
        <p:spPr>
          <a:xfrm>
            <a:off x="2583948" y="1216463"/>
            <a:ext cx="5704049" cy="2817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FF"/>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n" sz="2600">
                <a:solidFill>
                  <a:srgbClr val="000000"/>
                </a:solidFill>
                <a:latin typeface="Times New Roman"/>
                <a:ea typeface="Times New Roman"/>
                <a:cs typeface="Times New Roman"/>
                <a:sym typeface="Times New Roman"/>
              </a:rPr>
              <a:t>Classroom Behavior Expectations</a:t>
            </a:r>
            <a:endParaRPr sz="2600">
              <a:solidFill>
                <a:srgbClr val="000000"/>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2600">
              <a:solidFill>
                <a:srgbClr val="000000"/>
              </a:solidFill>
              <a:latin typeface="Times New Roman"/>
              <a:ea typeface="Times New Roman"/>
              <a:cs typeface="Times New Roman"/>
              <a:sym typeface="Times New Roman"/>
            </a:endParaRPr>
          </a:p>
        </p:txBody>
      </p:sp>
      <p:sp>
        <p:nvSpPr>
          <p:cNvPr id="76" name="Google Shape;76;p16"/>
          <p:cNvSpPr txBox="1"/>
          <p:nvPr>
            <p:ph idx="1" type="body"/>
          </p:nvPr>
        </p:nvSpPr>
        <p:spPr>
          <a:xfrm>
            <a:off x="290325" y="1099050"/>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sz="2400">
                <a:solidFill>
                  <a:srgbClr val="000000"/>
                </a:solidFill>
                <a:latin typeface="Times New Roman"/>
                <a:ea typeface="Times New Roman"/>
                <a:cs typeface="Times New Roman"/>
                <a:sym typeface="Times New Roman"/>
              </a:rPr>
              <a:t>Be </a:t>
            </a:r>
            <a:r>
              <a:rPr i="1" lang="en" sz="2400">
                <a:solidFill>
                  <a:srgbClr val="000000"/>
                </a:solidFill>
                <a:latin typeface="Times New Roman"/>
                <a:ea typeface="Times New Roman"/>
                <a:cs typeface="Times New Roman"/>
                <a:sym typeface="Times New Roman"/>
              </a:rPr>
              <a:t>Kind</a:t>
            </a:r>
            <a:endParaRPr i="1" sz="2400">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lang="en" sz="2400">
                <a:solidFill>
                  <a:srgbClr val="000000"/>
                </a:solidFill>
                <a:latin typeface="Times New Roman"/>
                <a:ea typeface="Times New Roman"/>
                <a:cs typeface="Times New Roman"/>
                <a:sym typeface="Times New Roman"/>
              </a:rPr>
              <a:t>Be </a:t>
            </a:r>
            <a:r>
              <a:rPr i="1" lang="en" sz="2400">
                <a:solidFill>
                  <a:srgbClr val="000000"/>
                </a:solidFill>
                <a:latin typeface="Times New Roman"/>
                <a:ea typeface="Times New Roman"/>
                <a:cs typeface="Times New Roman"/>
                <a:sym typeface="Times New Roman"/>
              </a:rPr>
              <a:t>Respectful</a:t>
            </a:r>
            <a:endParaRPr i="1" sz="2400">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lang="en" sz="2400">
                <a:solidFill>
                  <a:srgbClr val="000000"/>
                </a:solidFill>
                <a:latin typeface="Times New Roman"/>
                <a:ea typeface="Times New Roman"/>
                <a:cs typeface="Times New Roman"/>
                <a:sym typeface="Times New Roman"/>
              </a:rPr>
              <a:t>Be </a:t>
            </a:r>
            <a:r>
              <a:rPr i="1" lang="en" sz="2400">
                <a:solidFill>
                  <a:srgbClr val="000000"/>
                </a:solidFill>
                <a:latin typeface="Times New Roman"/>
                <a:ea typeface="Times New Roman"/>
                <a:cs typeface="Times New Roman"/>
                <a:sym typeface="Times New Roman"/>
              </a:rPr>
              <a:t>Engaged</a:t>
            </a:r>
            <a:endParaRPr i="1" sz="2400">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lang="en" sz="2400">
                <a:solidFill>
                  <a:srgbClr val="000000"/>
                </a:solidFill>
                <a:latin typeface="Times New Roman"/>
                <a:ea typeface="Times New Roman"/>
                <a:cs typeface="Times New Roman"/>
                <a:sym typeface="Times New Roman"/>
              </a:rPr>
              <a:t>Follow </a:t>
            </a:r>
            <a:r>
              <a:rPr i="1" lang="en" sz="2400">
                <a:solidFill>
                  <a:srgbClr val="000000"/>
                </a:solidFill>
                <a:latin typeface="Times New Roman"/>
                <a:ea typeface="Times New Roman"/>
                <a:cs typeface="Times New Roman"/>
                <a:sym typeface="Times New Roman"/>
              </a:rPr>
              <a:t>Syllabus Expectations</a:t>
            </a:r>
            <a:endParaRPr i="1" sz="2400">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lang="en" sz="2400">
                <a:solidFill>
                  <a:srgbClr val="000000"/>
                </a:solidFill>
                <a:latin typeface="Times New Roman"/>
                <a:ea typeface="Times New Roman"/>
                <a:cs typeface="Times New Roman"/>
                <a:sym typeface="Times New Roman"/>
              </a:rPr>
              <a:t>Follow </a:t>
            </a:r>
            <a:r>
              <a:rPr i="1" lang="en" sz="2400">
                <a:solidFill>
                  <a:srgbClr val="000000"/>
                </a:solidFill>
                <a:latin typeface="Times New Roman"/>
                <a:ea typeface="Times New Roman"/>
                <a:cs typeface="Times New Roman"/>
                <a:sym typeface="Times New Roman"/>
              </a:rPr>
              <a:t>School Expectations</a:t>
            </a:r>
            <a:endParaRPr i="1" sz="2400">
              <a:solidFill>
                <a:srgbClr val="000000"/>
              </a:solidFill>
              <a:latin typeface="Times New Roman"/>
              <a:ea typeface="Times New Roman"/>
              <a:cs typeface="Times New Roman"/>
              <a:sym typeface="Times New Roman"/>
            </a:endParaRPr>
          </a:p>
          <a:p>
            <a:pPr indent="0" lvl="0" marL="0" rtl="0" algn="l">
              <a:spcBef>
                <a:spcPts val="0"/>
              </a:spcBef>
              <a:spcAft>
                <a:spcPts val="1200"/>
              </a:spcAft>
              <a:buNone/>
            </a:pPr>
            <a:r>
              <a:t/>
            </a:r>
            <a:endParaRPr sz="3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FF"/>
        </a:solidFill>
      </p:bgPr>
    </p:bg>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990"/>
              <a:buNone/>
            </a:pPr>
            <a:r>
              <a:rPr b="1" lang="en" sz="1890">
                <a:solidFill>
                  <a:srgbClr val="000000"/>
                </a:solidFill>
                <a:latin typeface="Times New Roman"/>
                <a:ea typeface="Times New Roman"/>
                <a:cs typeface="Times New Roman"/>
                <a:sym typeface="Times New Roman"/>
              </a:rPr>
              <a:t>English Department Cell Phone/Electronics Policy:</a:t>
            </a:r>
            <a:endParaRPr b="1" sz="1890">
              <a:solidFill>
                <a:srgbClr val="000000"/>
              </a:solidFill>
              <a:latin typeface="Times New Roman"/>
              <a:ea typeface="Times New Roman"/>
              <a:cs typeface="Times New Roman"/>
              <a:sym typeface="Times New Roman"/>
            </a:endParaRPr>
          </a:p>
          <a:p>
            <a:pPr indent="0" lvl="0" marL="0" rtl="0" algn="l">
              <a:spcBef>
                <a:spcPts val="0"/>
              </a:spcBef>
              <a:spcAft>
                <a:spcPts val="0"/>
              </a:spcAft>
              <a:buSzPts val="990"/>
              <a:buNone/>
            </a:pPr>
            <a:r>
              <a:t/>
            </a:r>
            <a:endParaRPr sz="3620"/>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t/>
            </a:r>
            <a:endParaRPr b="1" sz="11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100">
                <a:solidFill>
                  <a:srgbClr val="201F1E"/>
                </a:solidFill>
                <a:highlight>
                  <a:srgbClr val="FFFFFF"/>
                </a:highlight>
              </a:rPr>
              <a:t>Student use of cell phones, earbuds, and other electronics has become an increasingly negative disruption during classroom instruction, interfering with student learning and engagement.</a:t>
            </a:r>
            <a:endParaRPr sz="1100">
              <a:solidFill>
                <a:srgbClr val="201F1E"/>
              </a:solidFill>
              <a:highlight>
                <a:srgbClr val="FFFFFF"/>
              </a:highlight>
            </a:endParaRPr>
          </a:p>
          <a:p>
            <a:pPr indent="0" lvl="0" marL="0" rtl="0" algn="l">
              <a:spcBef>
                <a:spcPts val="0"/>
              </a:spcBef>
              <a:spcAft>
                <a:spcPts val="0"/>
              </a:spcAft>
              <a:buNone/>
            </a:pPr>
            <a:r>
              <a:rPr lang="en" sz="1100">
                <a:solidFill>
                  <a:srgbClr val="201F1E"/>
                </a:solidFill>
                <a:highlight>
                  <a:srgbClr val="FFFFFF"/>
                </a:highlight>
              </a:rPr>
              <a:t> </a:t>
            </a:r>
            <a:endParaRPr sz="1100">
              <a:solidFill>
                <a:srgbClr val="201F1E"/>
              </a:solidFill>
              <a:highlight>
                <a:srgbClr val="FFFFFF"/>
              </a:highlight>
            </a:endParaRPr>
          </a:p>
          <a:p>
            <a:pPr indent="0" lvl="0" marL="0" rtl="0" algn="l">
              <a:spcBef>
                <a:spcPts val="0"/>
              </a:spcBef>
              <a:spcAft>
                <a:spcPts val="0"/>
              </a:spcAft>
              <a:buNone/>
            </a:pPr>
            <a:r>
              <a:rPr lang="en" sz="1100">
                <a:solidFill>
                  <a:srgbClr val="201F1E"/>
                </a:solidFill>
                <a:highlight>
                  <a:srgbClr val="FFFFFF"/>
                </a:highlight>
              </a:rPr>
              <a:t>In order to support and maintain an environment conducive to learning and engagement, cell phones, ear buds, and other electronics </a:t>
            </a:r>
            <a:r>
              <a:rPr b="1" lang="en" sz="1100" u="sng">
                <a:solidFill>
                  <a:srgbClr val="201F1E"/>
                </a:solidFill>
                <a:highlight>
                  <a:srgbClr val="FFFFFF"/>
                </a:highlight>
              </a:rPr>
              <a:t>must be turned off and put away while class is in session</a:t>
            </a:r>
            <a:r>
              <a:rPr lang="en" sz="1100">
                <a:solidFill>
                  <a:srgbClr val="201F1E"/>
                </a:solidFill>
                <a:highlight>
                  <a:srgbClr val="FFFFFF"/>
                </a:highlight>
              </a:rPr>
              <a:t> (unless otherwise directed by the teacher for academic purposes).</a:t>
            </a:r>
            <a:endParaRPr sz="1100">
              <a:solidFill>
                <a:srgbClr val="201F1E"/>
              </a:solidFill>
              <a:highlight>
                <a:srgbClr val="FFFFFF"/>
              </a:highlight>
            </a:endParaRPr>
          </a:p>
          <a:p>
            <a:pPr indent="0" lvl="0" marL="0" rtl="0" algn="l">
              <a:spcBef>
                <a:spcPts val="0"/>
              </a:spcBef>
              <a:spcAft>
                <a:spcPts val="0"/>
              </a:spcAft>
              <a:buNone/>
            </a:pPr>
            <a:r>
              <a:rPr lang="en" sz="1100">
                <a:solidFill>
                  <a:srgbClr val="201F1E"/>
                </a:solidFill>
                <a:highlight>
                  <a:srgbClr val="FFFFFF"/>
                </a:highlight>
              </a:rPr>
              <a:t> </a:t>
            </a:r>
            <a:endParaRPr sz="1100">
              <a:solidFill>
                <a:srgbClr val="201F1E"/>
              </a:solidFill>
              <a:highlight>
                <a:srgbClr val="FFFFFF"/>
              </a:highlight>
            </a:endParaRPr>
          </a:p>
          <a:p>
            <a:pPr indent="0" lvl="0" marL="0" rtl="0" algn="l">
              <a:spcBef>
                <a:spcPts val="0"/>
              </a:spcBef>
              <a:spcAft>
                <a:spcPts val="0"/>
              </a:spcAft>
              <a:buNone/>
            </a:pPr>
            <a:r>
              <a:rPr b="1" lang="en" sz="1100">
                <a:solidFill>
                  <a:srgbClr val="201F1E"/>
                </a:solidFill>
                <a:highlight>
                  <a:srgbClr val="FFFFFF"/>
                </a:highlight>
              </a:rPr>
              <a:t>Failure to comply with the cell phone/electronics directive may be considered “defiance” and result in behavioral consequences. Additionally, cell phones, earbuds, and other electronics may be confiscated by faculty and/or an administrator, and parental pickup may be required.</a:t>
            </a:r>
            <a:endParaRPr b="1" sz="1100">
              <a:solidFill>
                <a:srgbClr val="201F1E"/>
              </a:solidFill>
              <a:highlight>
                <a:srgbClr val="FFFFFF"/>
              </a:highlight>
            </a:endParaRPr>
          </a:p>
          <a:p>
            <a:pPr indent="0" lvl="0" marL="0" rtl="0" algn="l">
              <a:spcBef>
                <a:spcPts val="0"/>
              </a:spcBef>
              <a:spcAft>
                <a:spcPts val="0"/>
              </a:spcAft>
              <a:buNone/>
            </a:pPr>
            <a:r>
              <a:rPr lang="en" sz="1100">
                <a:solidFill>
                  <a:srgbClr val="201F1E"/>
                </a:solidFill>
                <a:highlight>
                  <a:srgbClr val="FFFFFF"/>
                </a:highlight>
              </a:rPr>
              <a:t> </a:t>
            </a:r>
            <a:endParaRPr sz="1100">
              <a:solidFill>
                <a:srgbClr val="201F1E"/>
              </a:solidFill>
              <a:highlight>
                <a:srgbClr val="FFFFFF"/>
              </a:highlight>
            </a:endParaRPr>
          </a:p>
          <a:p>
            <a:pPr indent="0" lvl="0" marL="0" rtl="0" algn="l">
              <a:spcBef>
                <a:spcPts val="0"/>
              </a:spcBef>
              <a:spcAft>
                <a:spcPts val="0"/>
              </a:spcAft>
              <a:buNone/>
            </a:pPr>
            <a:r>
              <a:rPr lang="en" sz="1100">
                <a:solidFill>
                  <a:srgbClr val="201F1E"/>
                </a:solidFill>
                <a:highlight>
                  <a:srgbClr val="FFFFFF"/>
                </a:highlight>
              </a:rPr>
              <a:t>If you need to contact your child in case of an emergency, call the front office at (951) 894-5750.</a:t>
            </a:r>
            <a:endParaRPr sz="1100">
              <a:solidFill>
                <a:srgbClr val="201F1E"/>
              </a:solidFill>
              <a:highlight>
                <a:srgbClr val="FFFFFF"/>
              </a:highlight>
            </a:endParaRPr>
          </a:p>
          <a:p>
            <a:pPr indent="0" lvl="0" marL="0" rtl="0" algn="l">
              <a:spcBef>
                <a:spcPts val="1200"/>
              </a:spcBef>
              <a:spcAft>
                <a:spcPts val="0"/>
              </a:spcAft>
              <a:buNone/>
            </a:pPr>
            <a:r>
              <a:rPr lang="en"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FF"/>
        </a:solid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BEST way to contact Dr. Lȇ:</a:t>
            </a:r>
            <a:endParaRPr b="1">
              <a:solidFill>
                <a:schemeClr val="lt1"/>
              </a:solidFill>
            </a:endParaRPr>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lt1"/>
                </a:solidFill>
              </a:rPr>
              <a:t>tle@murrieta.k12.ca.us</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Time Management</a:t>
            </a:r>
            <a:endParaRPr/>
          </a:p>
        </p:txBody>
      </p:sp>
      <p:sp>
        <p:nvSpPr>
          <p:cNvPr id="94" name="Google Shape;94;p1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STEPS TO SUCCESS</a:t>
            </a:r>
            <a:endParaRPr/>
          </a:p>
        </p:txBody>
      </p:sp>
      <p:sp>
        <p:nvSpPr>
          <p:cNvPr id="100" name="Google Shape;100;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AutoNum type="arabicPeriod"/>
            </a:pPr>
            <a:r>
              <a:rPr lang="en" sz="2400"/>
              <a:t>Create SMART goals</a:t>
            </a:r>
            <a:endParaRPr sz="2400"/>
          </a:p>
          <a:p>
            <a:pPr indent="-381000" lvl="0" marL="457200" rtl="0" algn="l">
              <a:spcBef>
                <a:spcPts val="0"/>
              </a:spcBef>
              <a:spcAft>
                <a:spcPts val="0"/>
              </a:spcAft>
              <a:buSzPts val="2400"/>
              <a:buAutoNum type="arabicPeriod"/>
            </a:pPr>
            <a:r>
              <a:rPr lang="en" sz="2400"/>
              <a:t>Write down your plans physically</a:t>
            </a:r>
            <a:endParaRPr sz="2400"/>
          </a:p>
          <a:p>
            <a:pPr indent="-381000" lvl="0" marL="457200" rtl="0" algn="l">
              <a:spcBef>
                <a:spcPts val="0"/>
              </a:spcBef>
              <a:spcAft>
                <a:spcPts val="0"/>
              </a:spcAft>
              <a:buSzPts val="2400"/>
              <a:buAutoNum type="arabicPeriod"/>
            </a:pPr>
            <a:r>
              <a:rPr lang="en" sz="2400"/>
              <a:t>Prioritize your tasks</a:t>
            </a:r>
            <a:endParaRPr sz="2400"/>
          </a:p>
          <a:p>
            <a:pPr indent="-381000" lvl="0" marL="457200" rtl="0" algn="l">
              <a:spcBef>
                <a:spcPts val="0"/>
              </a:spcBef>
              <a:spcAft>
                <a:spcPts val="0"/>
              </a:spcAft>
              <a:buSzPts val="2400"/>
              <a:buAutoNum type="arabicPeriod"/>
            </a:pPr>
            <a:r>
              <a:rPr lang="en" sz="2400"/>
              <a:t>Make a realistic time estimate (Know yourself!)</a:t>
            </a:r>
            <a:endParaRPr sz="2400"/>
          </a:p>
          <a:p>
            <a:pPr indent="-381000" lvl="0" marL="457200" rtl="0" algn="l">
              <a:spcBef>
                <a:spcPts val="0"/>
              </a:spcBef>
              <a:spcAft>
                <a:spcPts val="0"/>
              </a:spcAft>
              <a:buSzPts val="2400"/>
              <a:buAutoNum type="arabicPeriod"/>
            </a:pPr>
            <a:r>
              <a:rPr lang="en" sz="2400"/>
              <a:t>Set your Calendar! </a:t>
            </a:r>
            <a:endParaRPr sz="2400"/>
          </a:p>
        </p:txBody>
      </p:sp>
      <p:pic>
        <p:nvPicPr>
          <p:cNvPr id="101" name="Google Shape;101;p20"/>
          <p:cNvPicPr preferRelativeResize="0"/>
          <p:nvPr/>
        </p:nvPicPr>
        <p:blipFill>
          <a:blip r:embed="rId3">
            <a:alphaModFix/>
          </a:blip>
          <a:stretch>
            <a:fillRect/>
          </a:stretch>
        </p:blipFill>
        <p:spPr>
          <a:xfrm>
            <a:off x="4317074" y="2994400"/>
            <a:ext cx="2034425" cy="2031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Create SMART goals</a:t>
            </a:r>
            <a:endParaRPr/>
          </a:p>
        </p:txBody>
      </p:sp>
      <p:sp>
        <p:nvSpPr>
          <p:cNvPr id="107" name="Google Shape;107;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SPECIFIC, MEASUREABLE, ACHIEVABLE, RELEVANT, TIME-BOUND</a:t>
            </a:r>
            <a:br>
              <a:rPr lang="en"/>
            </a:br>
            <a:r>
              <a:rPr lang="en"/>
              <a:t>ex) I will go to the gym five times a week so I can lose 10 pounds in six months.</a:t>
            </a:r>
            <a:endParaRPr/>
          </a:p>
        </p:txBody>
      </p:sp>
      <p:pic>
        <p:nvPicPr>
          <p:cNvPr id="108" name="Google Shape;108;p21"/>
          <p:cNvPicPr preferRelativeResize="0"/>
          <p:nvPr/>
        </p:nvPicPr>
        <p:blipFill>
          <a:blip r:embed="rId3">
            <a:alphaModFix/>
          </a:blip>
          <a:stretch>
            <a:fillRect/>
          </a:stretch>
        </p:blipFill>
        <p:spPr>
          <a:xfrm>
            <a:off x="1061900" y="1079325"/>
            <a:ext cx="6769722" cy="2689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